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7" r:id="rId2"/>
    <p:sldId id="259" r:id="rId3"/>
    <p:sldId id="258" r:id="rId4"/>
    <p:sldId id="260" r:id="rId5"/>
    <p:sldId id="314" r:id="rId6"/>
    <p:sldId id="317" r:id="rId7"/>
    <p:sldId id="318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306" r:id="rId19"/>
    <p:sldId id="267" r:id="rId20"/>
    <p:sldId id="266" r:id="rId21"/>
    <p:sldId id="275" r:id="rId22"/>
    <p:sldId id="274" r:id="rId23"/>
    <p:sldId id="278" r:id="rId24"/>
    <p:sldId id="273" r:id="rId25"/>
    <p:sldId id="276" r:id="rId26"/>
    <p:sldId id="277" r:id="rId27"/>
    <p:sldId id="279" r:id="rId28"/>
    <p:sldId id="280" r:id="rId29"/>
    <p:sldId id="281" r:id="rId30"/>
    <p:sldId id="282" r:id="rId31"/>
    <p:sldId id="284" r:id="rId32"/>
    <p:sldId id="283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4" r:id="rId50"/>
    <p:sldId id="307" r:id="rId51"/>
    <p:sldId id="316" r:id="rId52"/>
    <p:sldId id="308" r:id="rId53"/>
    <p:sldId id="305" r:id="rId54"/>
    <p:sldId id="301" r:id="rId55"/>
    <p:sldId id="302" r:id="rId56"/>
    <p:sldId id="303" r:id="rId57"/>
    <p:sldId id="311" r:id="rId58"/>
    <p:sldId id="310" r:id="rId59"/>
    <p:sldId id="309" r:id="rId60"/>
    <p:sldId id="315" r:id="rId61"/>
    <p:sldId id="313" r:id="rId62"/>
    <p:sldId id="312" r:id="rId63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870"/>
    <p:restoredTop sz="94618"/>
  </p:normalViewPr>
  <p:slideViewPr>
    <p:cSldViewPr snapToGrid="0" snapToObjects="1">
      <p:cViewPr varScale="1">
        <p:scale>
          <a:sx n="134" d="100"/>
          <a:sy n="134" d="100"/>
        </p:scale>
        <p:origin x="19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7B5C-8478-A749-B3F5-68798E16AA09}" type="datetimeFigureOut">
              <a:rPr lang="en-US" smtClean="0"/>
              <a:t>12/2/16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A25C-13D2-8C40-A3FF-1AB90A6C2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7B5C-8478-A749-B3F5-68798E16AA09}" type="datetimeFigureOut">
              <a:rPr lang="en-US" smtClean="0"/>
              <a:t>12/2/16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A25C-13D2-8C40-A3FF-1AB90A6C2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7B5C-8478-A749-B3F5-68798E16AA09}" type="datetimeFigureOut">
              <a:rPr lang="en-US" smtClean="0"/>
              <a:t>12/2/16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A25C-13D2-8C40-A3FF-1AB90A6C2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7B5C-8478-A749-B3F5-68798E16AA09}" type="datetimeFigureOut">
              <a:rPr lang="en-US" smtClean="0"/>
              <a:t>12/2/16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A25C-13D2-8C40-A3FF-1AB90A6C2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7B5C-8478-A749-B3F5-68798E16AA09}" type="datetimeFigureOut">
              <a:rPr lang="en-US" smtClean="0"/>
              <a:t>12/2/16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A25C-13D2-8C40-A3FF-1AB90A6C2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7B5C-8478-A749-B3F5-68798E16AA09}" type="datetimeFigureOut">
              <a:rPr lang="en-US" smtClean="0"/>
              <a:t>12/2/16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A25C-13D2-8C40-A3FF-1AB90A6C2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7B5C-8478-A749-B3F5-68798E16AA09}" type="datetimeFigureOut">
              <a:rPr lang="en-US" smtClean="0"/>
              <a:t>12/2/16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A25C-13D2-8C40-A3FF-1AB90A6C2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7B5C-8478-A749-B3F5-68798E16AA09}" type="datetimeFigureOut">
              <a:rPr lang="en-US" smtClean="0"/>
              <a:t>12/2/16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A25C-13D2-8C40-A3FF-1AB90A6C2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7B5C-8478-A749-B3F5-68798E16AA09}" type="datetimeFigureOut">
              <a:rPr lang="en-US" smtClean="0"/>
              <a:t>12/2/16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A25C-13D2-8C40-A3FF-1AB90A6C2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7B5C-8478-A749-B3F5-68798E16AA09}" type="datetimeFigureOut">
              <a:rPr lang="en-US" smtClean="0"/>
              <a:t>12/2/16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A25C-13D2-8C40-A3FF-1AB90A6C2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C7B5C-8478-A749-B3F5-68798E16AA09}" type="datetimeFigureOut">
              <a:rPr lang="en-US" smtClean="0"/>
              <a:t>12/2/16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3A25C-13D2-8C40-A3FF-1AB90A6C21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C7B5C-8478-A749-B3F5-68798E16AA09}" type="datetimeFigureOut">
              <a:rPr lang="en-US" smtClean="0"/>
              <a:t>12/2/16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3A25C-13D2-8C40-A3FF-1AB90A6C2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48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9876" y="1657884"/>
            <a:ext cx="136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Open Sans Semibold" charset="0"/>
                <a:ea typeface="Open Sans Semibold" charset="0"/>
                <a:cs typeface="Open Sans Semibold" charset="0"/>
              </a:rPr>
              <a:t>Instagram</a:t>
            </a:r>
            <a:endParaRPr lang="en-US" sz="18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3577" y="1659747"/>
            <a:ext cx="136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mtClean="0">
                <a:latin typeface="Open Sans Semibold" charset="0"/>
                <a:ea typeface="Open Sans Semibold" charset="0"/>
                <a:cs typeface="Open Sans Semibold" charset="0"/>
              </a:rPr>
              <a:t>Snapchat</a:t>
            </a:r>
            <a:endParaRPr lang="en-US" sz="18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3096" y="1657884"/>
            <a:ext cx="13673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Open Sans Semibold" charset="0"/>
                <a:ea typeface="Open Sans Semibold" charset="0"/>
                <a:cs typeface="Open Sans Semibold" charset="0"/>
              </a:rPr>
              <a:t>Facebook</a:t>
            </a:r>
          </a:p>
          <a:p>
            <a:pPr algn="ctr"/>
            <a:r>
              <a:rPr lang="en-US" sz="1500" b="1" dirty="0" smtClean="0">
                <a:latin typeface="Open Sans Semibold" charset="0"/>
                <a:ea typeface="Open Sans Semibold" charset="0"/>
                <a:cs typeface="Open Sans Semibold" charset="0"/>
              </a:rPr>
              <a:t>+Messenger</a:t>
            </a:r>
            <a:endParaRPr lang="en-US" sz="15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6797" y="1657884"/>
            <a:ext cx="136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Open Sans Semibold" charset="0"/>
                <a:ea typeface="Open Sans Semibold" charset="0"/>
                <a:cs typeface="Open Sans Semibold" charset="0"/>
              </a:rPr>
              <a:t>YouTube</a:t>
            </a:r>
            <a:endParaRPr lang="en-US" sz="18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43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9876" y="1657884"/>
            <a:ext cx="136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Open Sans Semibold" charset="0"/>
                <a:ea typeface="Open Sans Semibold" charset="0"/>
                <a:cs typeface="Open Sans Semibold" charset="0"/>
              </a:rPr>
              <a:t>Instagram</a:t>
            </a:r>
            <a:endParaRPr lang="en-US" sz="18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3577" y="1659747"/>
            <a:ext cx="136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Open Sans Semibold" charset="0"/>
                <a:ea typeface="Open Sans Semibold" charset="0"/>
                <a:cs typeface="Open Sans Semibold" charset="0"/>
              </a:rPr>
              <a:t>Snapchat</a:t>
            </a:r>
            <a:endParaRPr lang="en-US" sz="18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3096" y="1657884"/>
            <a:ext cx="13673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Open Sans Semibold" charset="0"/>
                <a:ea typeface="Open Sans Semibold" charset="0"/>
                <a:cs typeface="Open Sans Semibold" charset="0"/>
              </a:rPr>
              <a:t>Facebook</a:t>
            </a:r>
          </a:p>
          <a:p>
            <a:pPr algn="ctr"/>
            <a:r>
              <a:rPr lang="en-US" sz="1500" b="1" dirty="0" smtClean="0">
                <a:latin typeface="Open Sans Semibold" charset="0"/>
                <a:ea typeface="Open Sans Semibold" charset="0"/>
                <a:cs typeface="Open Sans Semibold" charset="0"/>
              </a:rPr>
              <a:t>+Messenger</a:t>
            </a:r>
            <a:endParaRPr lang="en-US" sz="15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6797" y="1657884"/>
            <a:ext cx="136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Open Sans Semibold" charset="0"/>
                <a:ea typeface="Open Sans Semibold" charset="0"/>
                <a:cs typeface="Open Sans Semibold" charset="0"/>
              </a:rPr>
              <a:t>YouTube</a:t>
            </a:r>
            <a:endParaRPr lang="en-US" sz="18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7394" y="3102562"/>
            <a:ext cx="1367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Open Sans" charset="0"/>
                <a:ea typeface="Open Sans" charset="0"/>
                <a:cs typeface="Open Sans" charset="0"/>
              </a:rPr>
              <a:t>Twitter</a:t>
            </a:r>
            <a:endParaRPr lang="en-US" sz="14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2739" y="3111610"/>
            <a:ext cx="1367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Open Sans" charset="0"/>
                <a:ea typeface="Open Sans" charset="0"/>
                <a:cs typeface="Open Sans" charset="0"/>
              </a:rPr>
              <a:t>Periscope</a:t>
            </a:r>
            <a:endParaRPr lang="en-US" sz="14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4138" y="3103001"/>
            <a:ext cx="1367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Open Sans" charset="0"/>
                <a:ea typeface="Open Sans" charset="0"/>
                <a:cs typeface="Open Sans" charset="0"/>
              </a:rPr>
              <a:t>Pinterest</a:t>
            </a:r>
            <a:endParaRPr lang="en-US" sz="14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9245" y="3111610"/>
            <a:ext cx="1367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Open Sans" charset="0"/>
                <a:ea typeface="Open Sans" charset="0"/>
                <a:cs typeface="Open Sans" charset="0"/>
              </a:rPr>
              <a:t>Houseparty</a:t>
            </a:r>
            <a:endParaRPr lang="en-US" sz="14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7203" y="4243158"/>
            <a:ext cx="1367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Open Sans" charset="0"/>
                <a:ea typeface="Open Sans" charset="0"/>
                <a:cs typeface="Open Sans" charset="0"/>
              </a:rPr>
              <a:t>WhatsApp</a:t>
            </a:r>
            <a:endParaRPr lang="en-US" sz="14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8336" y="4244138"/>
            <a:ext cx="1367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Open Sans" charset="0"/>
                <a:ea typeface="Open Sans" charset="0"/>
                <a:cs typeface="Open Sans" charset="0"/>
              </a:rPr>
              <a:t>Skype</a:t>
            </a:r>
            <a:endParaRPr lang="en-US" sz="14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9469" y="4243158"/>
            <a:ext cx="1367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Open Sans" charset="0"/>
                <a:ea typeface="Open Sans" charset="0"/>
                <a:cs typeface="Open Sans" charset="0"/>
              </a:rPr>
              <a:t>Texting</a:t>
            </a:r>
            <a:endParaRPr lang="en-US" sz="1400" dirty="0"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93999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2744" y="1833086"/>
            <a:ext cx="60675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Instagram</a:t>
            </a:r>
            <a:endParaRPr lang="en-US" sz="4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68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3410" y="1833086"/>
            <a:ext cx="60675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Snapchat</a:t>
            </a:r>
            <a:endParaRPr lang="en-US" sz="4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6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9396" y="1833086"/>
            <a:ext cx="60675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Facebook</a:t>
            </a:r>
            <a:endParaRPr lang="en-US" sz="4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8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9396" y="1833086"/>
            <a:ext cx="60675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Facebook</a:t>
            </a:r>
            <a:endParaRPr lang="en-US" sz="4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84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8058" y="1833086"/>
            <a:ext cx="60675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YouTube</a:t>
            </a:r>
            <a:endParaRPr lang="en-US" sz="4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633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058" y="1833086"/>
            <a:ext cx="60675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YouTube</a:t>
            </a:r>
            <a:endParaRPr lang="en-US" sz="4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29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9876" y="1657884"/>
            <a:ext cx="136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Open Sans Semibold" charset="0"/>
                <a:ea typeface="Open Sans Semibold" charset="0"/>
                <a:cs typeface="Open Sans Semibold" charset="0"/>
              </a:rPr>
              <a:t>Instagram</a:t>
            </a:r>
            <a:endParaRPr lang="en-US" sz="18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3577" y="1659747"/>
            <a:ext cx="136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Open Sans Semibold" charset="0"/>
                <a:ea typeface="Open Sans Semibold" charset="0"/>
                <a:cs typeface="Open Sans Semibold" charset="0"/>
              </a:rPr>
              <a:t>Snapchat</a:t>
            </a:r>
            <a:endParaRPr lang="en-US" sz="18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3096" y="1657884"/>
            <a:ext cx="13673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Open Sans Semibold" charset="0"/>
                <a:ea typeface="Open Sans Semibold" charset="0"/>
                <a:cs typeface="Open Sans Semibold" charset="0"/>
              </a:rPr>
              <a:t>Facebook</a:t>
            </a:r>
          </a:p>
          <a:p>
            <a:pPr algn="ctr"/>
            <a:r>
              <a:rPr lang="en-US" sz="1500" b="1" dirty="0" smtClean="0">
                <a:latin typeface="Open Sans Semibold" charset="0"/>
                <a:ea typeface="Open Sans Semibold" charset="0"/>
                <a:cs typeface="Open Sans Semibold" charset="0"/>
              </a:rPr>
              <a:t>+Messenger</a:t>
            </a:r>
            <a:endParaRPr lang="en-US" sz="15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6797" y="1657884"/>
            <a:ext cx="136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Open Sans Semibold" charset="0"/>
                <a:ea typeface="Open Sans Semibold" charset="0"/>
                <a:cs typeface="Open Sans Semibold" charset="0"/>
              </a:rPr>
              <a:t>YouTube</a:t>
            </a:r>
            <a:endParaRPr lang="en-US" sz="18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97394" y="3102562"/>
            <a:ext cx="1367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Open Sans" charset="0"/>
                <a:ea typeface="Open Sans" charset="0"/>
                <a:cs typeface="Open Sans" charset="0"/>
              </a:rPr>
              <a:t>Twitter</a:t>
            </a:r>
            <a:endParaRPr lang="en-US" sz="14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72739" y="3111610"/>
            <a:ext cx="1367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Open Sans" charset="0"/>
                <a:ea typeface="Open Sans" charset="0"/>
                <a:cs typeface="Open Sans" charset="0"/>
              </a:rPr>
              <a:t>Periscope</a:t>
            </a:r>
            <a:endParaRPr lang="en-US" sz="14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54138" y="3103001"/>
            <a:ext cx="1367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Open Sans" charset="0"/>
                <a:ea typeface="Open Sans" charset="0"/>
                <a:cs typeface="Open Sans" charset="0"/>
              </a:rPr>
              <a:t>Pinterest</a:t>
            </a:r>
            <a:endParaRPr lang="en-US" sz="14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9245" y="3111610"/>
            <a:ext cx="1367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Open Sans" charset="0"/>
                <a:ea typeface="Open Sans" charset="0"/>
                <a:cs typeface="Open Sans" charset="0"/>
              </a:rPr>
              <a:t>Houseparty</a:t>
            </a:r>
            <a:endParaRPr lang="en-US" sz="14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7203" y="4243158"/>
            <a:ext cx="1367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latin typeface="Open Sans" charset="0"/>
                <a:ea typeface="Open Sans" charset="0"/>
                <a:cs typeface="Open Sans" charset="0"/>
              </a:rPr>
              <a:t>WhatsApp</a:t>
            </a:r>
            <a:endParaRPr lang="en-US" sz="14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8336" y="4244138"/>
            <a:ext cx="1367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Open Sans" charset="0"/>
                <a:ea typeface="Open Sans" charset="0"/>
                <a:cs typeface="Open Sans" charset="0"/>
              </a:rPr>
              <a:t>Skype</a:t>
            </a:r>
            <a:endParaRPr lang="en-US" sz="14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39469" y="4243158"/>
            <a:ext cx="13673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Open Sans" charset="0"/>
                <a:ea typeface="Open Sans" charset="0"/>
                <a:cs typeface="Open Sans" charset="0"/>
              </a:rPr>
              <a:t>Texting</a:t>
            </a:r>
            <a:endParaRPr lang="en-US" sz="1400" dirty="0"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7997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35023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The good, the bad,</a:t>
            </a:r>
          </a:p>
          <a:p>
            <a:pPr algn="ctr"/>
            <a:r>
              <a:rPr lang="en-US" sz="4200" b="1" dirty="0">
                <a:latin typeface="Open Sans Semibold" charset="0"/>
                <a:ea typeface="Open Sans Semibold" charset="0"/>
                <a:cs typeface="Open Sans Semibold" charset="0"/>
              </a:rPr>
              <a:t>a</a:t>
            </a:r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nd the ugly</a:t>
            </a:r>
            <a:endParaRPr lang="en-US" sz="4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101" y="2886729"/>
            <a:ext cx="4067798" cy="56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32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82039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latin typeface="Open Sans Semibold" charset="0"/>
                <a:ea typeface="Open Sans Semibold" charset="0"/>
                <a:cs typeface="Open Sans Semibold" charset="0"/>
              </a:rPr>
              <a:t>HELLO</a:t>
            </a:r>
            <a:endParaRPr lang="en-US" sz="120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371695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Open Sans Semibold" charset="0"/>
                <a:ea typeface="Open Sans Semibold" charset="0"/>
                <a:cs typeface="Open Sans Semibold" charset="0"/>
              </a:rPr>
              <a:t>my name is Andy</a:t>
            </a:r>
            <a:endParaRPr lang="en-US" sz="20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08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2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5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35023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What are some of the</a:t>
            </a:r>
          </a:p>
          <a:p>
            <a:pPr algn="ctr"/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benefits of Social Media?</a:t>
            </a:r>
            <a:endParaRPr lang="en-US" sz="4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8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099" y="1312528"/>
            <a:ext cx="8554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charset="2"/>
              <a:buChar char="ü"/>
            </a:pPr>
            <a:r>
              <a:rPr lang="en-US" sz="2400" b="1" dirty="0" smtClean="0">
                <a:latin typeface="Open Sans Semibold" charset="0"/>
                <a:ea typeface="Open Sans Semibold" charset="0"/>
                <a:cs typeface="Open Sans Semibold" charset="0"/>
              </a:rPr>
              <a:t>Connecting with people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4271" y="40968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Benefits of Social Media?</a:t>
            </a:r>
            <a:endParaRPr lang="en-US" sz="4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6" y="421337"/>
            <a:ext cx="715354" cy="7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2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uiExpand="1" build="p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25495" y="1186755"/>
            <a:ext cx="45121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Open Sans Semibold" charset="0"/>
                <a:ea typeface="Open Sans Semibold" charset="0"/>
                <a:cs typeface="Open Sans Semibold" charset="0"/>
              </a:rPr>
              <a:t>Connect with people you can’t connect with in person</a:t>
            </a:r>
            <a:endParaRPr lang="en-US" sz="28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43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099" y="1312528"/>
            <a:ext cx="8554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charset="2"/>
              <a:buChar char="ü"/>
            </a:pPr>
            <a:r>
              <a:rPr lang="en-US" sz="2400" b="1" dirty="0" smtClean="0">
                <a:latin typeface="Open Sans Semibold" charset="0"/>
                <a:ea typeface="Open Sans Semibold" charset="0"/>
                <a:cs typeface="Open Sans Semibold" charset="0"/>
              </a:rPr>
              <a:t>Connecting with people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2400" b="1" dirty="0" smtClean="0">
                <a:latin typeface="Open Sans Semibold" charset="0"/>
                <a:ea typeface="Open Sans Semibold" charset="0"/>
                <a:cs typeface="Open Sans Semibold" charset="0"/>
              </a:rPr>
              <a:t>Outlet for creativity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2400" b="1" dirty="0" smtClean="0">
                <a:latin typeface="Open Sans Semibold" charset="0"/>
                <a:ea typeface="Open Sans Semibold" charset="0"/>
                <a:cs typeface="Open Sans Semibold" charset="0"/>
              </a:rPr>
              <a:t>Opportunity to have a positive impact on others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2400" b="1" dirty="0" smtClean="0">
                <a:latin typeface="Open Sans Semibold" charset="0"/>
                <a:ea typeface="Open Sans Semibold" charset="0"/>
                <a:cs typeface="Open Sans Semibold" charset="0"/>
              </a:rPr>
              <a:t>Opportunity to be encouraged by others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2400" b="1" dirty="0" smtClean="0">
                <a:latin typeface="Open Sans Semibold" charset="0"/>
                <a:ea typeface="Open Sans Semibold" charset="0"/>
                <a:cs typeface="Open Sans Semibold" charset="0"/>
              </a:rPr>
              <a:t>Provides some entertainment</a:t>
            </a:r>
            <a:endParaRPr lang="en-US" sz="24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271" y="409682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Benefits of Social Media?</a:t>
            </a:r>
            <a:endParaRPr lang="en-US" sz="4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6" y="421337"/>
            <a:ext cx="715354" cy="7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7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10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uiExpand="1" build="p"/>
        </p:bld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35023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What are some of the</a:t>
            </a:r>
          </a:p>
          <a:p>
            <a:pPr algn="ctr"/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challenges of Social Media?</a:t>
            </a:r>
            <a:endParaRPr lang="en-US" sz="4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4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099" y="1397988"/>
            <a:ext cx="85543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charset="2"/>
              <a:buChar char="ü"/>
            </a:pPr>
            <a:r>
              <a:rPr lang="en-US" sz="2400" b="1" dirty="0" smtClean="0">
                <a:latin typeface="Open Sans Semibold" charset="0"/>
                <a:ea typeface="Open Sans Semibold" charset="0"/>
                <a:cs typeface="Open Sans Semibold" charset="0"/>
              </a:rPr>
              <a:t>Exposure to inappropriate content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2400" b="1" dirty="0" smtClean="0">
                <a:latin typeface="Open Sans Semibold" charset="0"/>
                <a:ea typeface="Open Sans Semibold" charset="0"/>
                <a:cs typeface="Open Sans Semibold" charset="0"/>
              </a:rPr>
              <a:t>Exposure to inappropriate people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2400" b="1" dirty="0" smtClean="0">
                <a:latin typeface="Open Sans Semibold" charset="0"/>
                <a:ea typeface="Open Sans Semibold" charset="0"/>
                <a:cs typeface="Open Sans Semibold" charset="0"/>
              </a:rPr>
              <a:t>Exposure to inappropriate ideas/worldviews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2400" b="1" dirty="0" smtClean="0">
                <a:latin typeface="Open Sans Semibold" charset="0"/>
                <a:ea typeface="Open Sans Semibold" charset="0"/>
                <a:cs typeface="Open Sans Semibold" charset="0"/>
              </a:rPr>
              <a:t>Bullying, group bullying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2400" b="1" dirty="0" smtClean="0">
                <a:latin typeface="Open Sans Semibold" charset="0"/>
                <a:ea typeface="Open Sans Semibold" charset="0"/>
                <a:cs typeface="Open Sans Semibold" charset="0"/>
              </a:rPr>
              <a:t>Time consumption (addictive, replacement of good)</a:t>
            </a:r>
          </a:p>
          <a:p>
            <a:pPr marL="571500" indent="-571500">
              <a:buFont typeface="Wingdings" charset="2"/>
              <a:buChar char="ü"/>
            </a:pPr>
            <a:endParaRPr lang="en-US" sz="2400" b="1" dirty="0">
              <a:latin typeface="Open Sans Semibold" charset="0"/>
              <a:ea typeface="Open Sans Semibold" charset="0"/>
              <a:cs typeface="Open Sans Semibold" charset="0"/>
            </a:endParaRPr>
          </a:p>
          <a:p>
            <a:r>
              <a:rPr lang="en-US" sz="1800" dirty="0" smtClean="0">
                <a:latin typeface="Open Sans" charset="0"/>
                <a:ea typeface="Open Sans" charset="0"/>
                <a:cs typeface="Open Sans" charset="0"/>
              </a:rPr>
              <a:t>continued</a:t>
            </a:r>
            <a:r>
              <a:rPr lang="is-IS" sz="1800" dirty="0" smtClean="0">
                <a:latin typeface="Open Sans" charset="0"/>
                <a:ea typeface="Open Sans" charset="0"/>
                <a:cs typeface="Open Sans" charset="0"/>
              </a:rPr>
              <a:t>…</a:t>
            </a:r>
            <a:endParaRPr lang="en-US" sz="1800" dirty="0" smtClean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5873" y="409682"/>
            <a:ext cx="7763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Challenges of Social Media?</a:t>
            </a:r>
            <a:endParaRPr lang="en-US" sz="4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6" y="421337"/>
            <a:ext cx="715354" cy="7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2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2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uiExpand="1" build="p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5099" y="1397988"/>
            <a:ext cx="85543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charset="2"/>
              <a:buChar char="ü"/>
            </a:pPr>
            <a:r>
              <a:rPr lang="en-US" sz="2400" b="1" dirty="0" smtClean="0">
                <a:latin typeface="Open Sans Semibold" charset="0"/>
                <a:ea typeface="Open Sans Semibold" charset="0"/>
                <a:cs typeface="Open Sans Semibold" charset="0"/>
              </a:rPr>
              <a:t>Need to feel liked, cool, beautiful or sexy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2400" b="1" dirty="0" smtClean="0">
                <a:latin typeface="Open Sans Semibold" charset="0"/>
                <a:ea typeface="Open Sans Semibold" charset="0"/>
                <a:cs typeface="Open Sans Semibold" charset="0"/>
              </a:rPr>
              <a:t>Self-worth based on popularity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2400" b="1" dirty="0" smtClean="0">
                <a:latin typeface="Open Sans Semibold" charset="0"/>
                <a:ea typeface="Open Sans Semibold" charset="0"/>
                <a:cs typeface="Open Sans Semibold" charset="0"/>
              </a:rPr>
              <a:t>People knowing too much about them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2400" b="1" dirty="0" smtClean="0">
                <a:latin typeface="Open Sans Semibold" charset="0"/>
                <a:ea typeface="Open Sans Semibold" charset="0"/>
                <a:cs typeface="Open Sans Semibold" charset="0"/>
              </a:rPr>
              <a:t>Don’t know how to socialize in real life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2400" b="1" dirty="0" smtClean="0">
                <a:latin typeface="Open Sans Semibold" charset="0"/>
                <a:ea typeface="Open Sans Semibold" charset="0"/>
                <a:cs typeface="Open Sans Semibold" charset="0"/>
              </a:rPr>
              <a:t>Skewed view of reality</a:t>
            </a:r>
            <a:endParaRPr lang="en-US" sz="24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5873" y="409682"/>
            <a:ext cx="7763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Challenges of Social Media?</a:t>
            </a:r>
            <a:endParaRPr lang="en-US" sz="4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6" y="421337"/>
            <a:ext cx="715354" cy="7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06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35023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What types of</a:t>
            </a:r>
          </a:p>
          <a:p>
            <a:pPr algn="ctr"/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content can be shared?</a:t>
            </a:r>
            <a:endParaRPr lang="en-US" sz="4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465" y="170920"/>
            <a:ext cx="2110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Open Sans Semibold" charset="0"/>
                <a:ea typeface="Open Sans Semibold" charset="0"/>
                <a:cs typeface="Open Sans Semibold" charset="0"/>
              </a:rPr>
              <a:t>Types of</a:t>
            </a:r>
          </a:p>
          <a:p>
            <a:r>
              <a:rPr lang="en-US" sz="3200" b="1" dirty="0" smtClean="0">
                <a:latin typeface="Open Sans Semibold" charset="0"/>
                <a:ea typeface="Open Sans Semibold" charset="0"/>
                <a:cs typeface="Open Sans Semibold" charset="0"/>
              </a:rPr>
              <a:t>Content</a:t>
            </a:r>
            <a:endParaRPr lang="en-US" sz="3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5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465" y="170920"/>
            <a:ext cx="2110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Open Sans Semibold" charset="0"/>
                <a:ea typeface="Open Sans Semibold" charset="0"/>
                <a:cs typeface="Open Sans Semibold" charset="0"/>
              </a:rPr>
              <a:t>Types of</a:t>
            </a:r>
          </a:p>
          <a:p>
            <a:r>
              <a:rPr lang="en-US" sz="3200" b="1" dirty="0" smtClean="0">
                <a:latin typeface="Open Sans Semibold" charset="0"/>
                <a:ea typeface="Open Sans Semibold" charset="0"/>
                <a:cs typeface="Open Sans Semibold" charset="0"/>
              </a:rPr>
              <a:t>Content</a:t>
            </a:r>
            <a:endParaRPr lang="en-US" sz="3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0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7488" y="1187866"/>
            <a:ext cx="2973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400" b="1" dirty="0" smtClean="0">
                <a:latin typeface="Open Sans Semibold" charset="0"/>
                <a:ea typeface="Open Sans Semibold" charset="0"/>
                <a:cs typeface="Open Sans Semibold" charset="0"/>
              </a:rPr>
              <a:t>Web Developer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400" b="1" dirty="0" smtClean="0">
                <a:latin typeface="Open Sans Semibold" charset="0"/>
                <a:ea typeface="Open Sans Semibold" charset="0"/>
                <a:cs typeface="Open Sans Semibold" charset="0"/>
              </a:rPr>
              <a:t>Youth Worker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400" b="1" dirty="0" smtClean="0">
                <a:latin typeface="Open Sans Semibold" charset="0"/>
                <a:ea typeface="Open Sans Semibold" charset="0"/>
                <a:cs typeface="Open Sans Semibold" charset="0"/>
              </a:rPr>
              <a:t>Gadget Guy</a:t>
            </a:r>
          </a:p>
          <a:p>
            <a:pPr marL="342900" indent="-342900">
              <a:buFont typeface="Wingdings" charset="2"/>
              <a:buChar char="ü"/>
            </a:pPr>
            <a:r>
              <a:rPr lang="en-US" sz="2400" b="1" dirty="0" smtClean="0">
                <a:latin typeface="Open Sans Semibold" charset="0"/>
                <a:ea typeface="Open Sans Semibold" charset="0"/>
                <a:cs typeface="Open Sans Semibold" charset="0"/>
              </a:rPr>
              <a:t>Parent of two</a:t>
            </a:r>
            <a:endParaRPr lang="en-US" sz="24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3776" y="1187866"/>
            <a:ext cx="2973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  <a:latin typeface="Open Sans Semibold" charset="0"/>
                <a:ea typeface="Open Sans Semibold" charset="0"/>
                <a:cs typeface="Open Sans Semibold" charset="0"/>
              </a:rPr>
              <a:t>(Profession)</a:t>
            </a:r>
          </a:p>
          <a:p>
            <a:r>
              <a:rPr lang="en-US" sz="2400" b="1" dirty="0" smtClean="0">
                <a:solidFill>
                  <a:schemeClr val="accent4"/>
                </a:solidFill>
                <a:latin typeface="Open Sans Semibold" charset="0"/>
                <a:ea typeface="Open Sans Semibold" charset="0"/>
                <a:cs typeface="Open Sans Semibold" charset="0"/>
              </a:rPr>
              <a:t>(Passion)</a:t>
            </a:r>
          </a:p>
          <a:p>
            <a:r>
              <a:rPr lang="en-US" sz="2400" b="1" dirty="0" smtClean="0">
                <a:solidFill>
                  <a:schemeClr val="accent4"/>
                </a:solidFill>
                <a:latin typeface="Open Sans Semibold" charset="0"/>
                <a:ea typeface="Open Sans Semibold" charset="0"/>
                <a:cs typeface="Open Sans Semibold" charset="0"/>
              </a:rPr>
              <a:t>(Play)</a:t>
            </a:r>
          </a:p>
          <a:p>
            <a:r>
              <a:rPr lang="en-US" sz="2400" b="1" dirty="0" smtClean="0">
                <a:solidFill>
                  <a:schemeClr val="accent4"/>
                </a:solidFill>
                <a:latin typeface="Open Sans Semibold" charset="0"/>
                <a:ea typeface="Open Sans Semibold" charset="0"/>
                <a:cs typeface="Open Sans Semibold" charset="0"/>
              </a:rPr>
              <a:t>(Practice)</a:t>
            </a:r>
            <a:endParaRPr lang="en-US" sz="2400" b="1" dirty="0">
              <a:solidFill>
                <a:schemeClr val="accent4"/>
              </a:solidFill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66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465" y="170920"/>
            <a:ext cx="2110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Open Sans Semibold" charset="0"/>
                <a:ea typeface="Open Sans Semibold" charset="0"/>
                <a:cs typeface="Open Sans Semibold" charset="0"/>
              </a:rPr>
              <a:t>Types of</a:t>
            </a:r>
          </a:p>
          <a:p>
            <a:r>
              <a:rPr lang="en-US" sz="3200" b="1" dirty="0" smtClean="0">
                <a:latin typeface="Open Sans Semibold" charset="0"/>
                <a:ea typeface="Open Sans Semibold" charset="0"/>
                <a:cs typeface="Open Sans Semibold" charset="0"/>
              </a:rPr>
              <a:t>Content</a:t>
            </a:r>
            <a:endParaRPr lang="en-US" sz="3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35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465" y="170920"/>
            <a:ext cx="2110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Open Sans Semibold" charset="0"/>
                <a:ea typeface="Open Sans Semibold" charset="0"/>
                <a:cs typeface="Open Sans Semibold" charset="0"/>
              </a:rPr>
              <a:t>Types of</a:t>
            </a:r>
          </a:p>
          <a:p>
            <a:r>
              <a:rPr lang="en-US" sz="3200" b="1" dirty="0" smtClean="0">
                <a:latin typeface="Open Sans Semibold" charset="0"/>
                <a:ea typeface="Open Sans Semibold" charset="0"/>
                <a:cs typeface="Open Sans Semibold" charset="0"/>
              </a:rPr>
              <a:t>Content</a:t>
            </a:r>
            <a:endParaRPr lang="en-US" sz="3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2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465" y="170920"/>
            <a:ext cx="2110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Open Sans Semibold" charset="0"/>
                <a:ea typeface="Open Sans Semibold" charset="0"/>
                <a:cs typeface="Open Sans Semibold" charset="0"/>
              </a:rPr>
              <a:t>Types of</a:t>
            </a:r>
          </a:p>
          <a:p>
            <a:r>
              <a:rPr lang="en-US" sz="3200" b="1" dirty="0" smtClean="0">
                <a:latin typeface="Open Sans Semibold" charset="0"/>
                <a:ea typeface="Open Sans Semibold" charset="0"/>
                <a:cs typeface="Open Sans Semibold" charset="0"/>
              </a:rPr>
              <a:t>Content</a:t>
            </a:r>
            <a:endParaRPr lang="en-US" sz="3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15409"/>
              </p:ext>
            </p:extLst>
          </p:nvPr>
        </p:nvGraphicFramePr>
        <p:xfrm>
          <a:off x="1060449" y="902471"/>
          <a:ext cx="7023101" cy="30480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825689"/>
                <a:gridCol w="825689"/>
                <a:gridCol w="825689"/>
                <a:gridCol w="1167353"/>
                <a:gridCol w="825689"/>
                <a:gridCol w="825689"/>
                <a:gridCol w="901614"/>
                <a:gridCol w="825689"/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Written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Photos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Animated Photos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Video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Live Video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Voice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Live Voice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Facebook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Instagram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Snapchat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YouTube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Twitter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Periscope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Pintrerest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 err="1">
                          <a:effectLst/>
                        </a:rPr>
                        <a:t>Houseparty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Texting 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FaceTime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WhatsApp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Duo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Skype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Hangouts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1" y="22040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Open Sans Semibold" charset="0"/>
                <a:ea typeface="Open Sans Semibold" charset="0"/>
                <a:cs typeface="Open Sans Semibold" charset="0"/>
              </a:rPr>
              <a:t>What types of content can be shared?</a:t>
            </a:r>
            <a:endParaRPr lang="en-US" sz="24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31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35023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What ways can you</a:t>
            </a:r>
          </a:p>
          <a:p>
            <a:pPr algn="ctr"/>
            <a:r>
              <a:rPr lang="en-US" sz="4200" b="1" dirty="0">
                <a:latin typeface="Open Sans Semibold" charset="0"/>
                <a:ea typeface="Open Sans Semibold" charset="0"/>
                <a:cs typeface="Open Sans Semibold" charset="0"/>
              </a:rPr>
              <a:t>s</a:t>
            </a:r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hare content?</a:t>
            </a:r>
            <a:endParaRPr lang="en-US" sz="4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17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465" y="170920"/>
            <a:ext cx="2110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Open Sans Semibold" charset="0"/>
                <a:ea typeface="Open Sans Semibold" charset="0"/>
                <a:cs typeface="Open Sans Semibold" charset="0"/>
              </a:rPr>
              <a:t>Sharing</a:t>
            </a:r>
          </a:p>
          <a:p>
            <a:r>
              <a:rPr lang="en-US" sz="3200" b="1" dirty="0" smtClean="0">
                <a:latin typeface="Open Sans Semibold" charset="0"/>
                <a:ea typeface="Open Sans Semibold" charset="0"/>
                <a:cs typeface="Open Sans Semibold" charset="0"/>
              </a:rPr>
              <a:t>Content</a:t>
            </a:r>
            <a:endParaRPr lang="en-US" sz="3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8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465" y="170920"/>
            <a:ext cx="2110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Open Sans Semibold" charset="0"/>
                <a:ea typeface="Open Sans Semibold" charset="0"/>
                <a:cs typeface="Open Sans Semibold" charset="0"/>
              </a:rPr>
              <a:t>Sharing</a:t>
            </a:r>
          </a:p>
          <a:p>
            <a:r>
              <a:rPr lang="en-US" sz="3200" b="1" dirty="0" smtClean="0">
                <a:latin typeface="Open Sans Semibold" charset="0"/>
                <a:ea typeface="Open Sans Semibold" charset="0"/>
                <a:cs typeface="Open Sans Semibold" charset="0"/>
              </a:rPr>
              <a:t>Content</a:t>
            </a:r>
            <a:endParaRPr lang="en-US" sz="3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62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465" y="170920"/>
            <a:ext cx="2110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Open Sans Semibold" charset="0"/>
                <a:ea typeface="Open Sans Semibold" charset="0"/>
                <a:cs typeface="Open Sans Semibold" charset="0"/>
              </a:rPr>
              <a:t>Sharing</a:t>
            </a:r>
          </a:p>
          <a:p>
            <a:r>
              <a:rPr lang="en-US" sz="3200" b="1" dirty="0" smtClean="0">
                <a:latin typeface="Open Sans Semibold" charset="0"/>
                <a:ea typeface="Open Sans Semibold" charset="0"/>
                <a:cs typeface="Open Sans Semibold" charset="0"/>
              </a:rPr>
              <a:t>Content</a:t>
            </a:r>
            <a:endParaRPr lang="en-US" sz="3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1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465" y="170920"/>
            <a:ext cx="2110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Open Sans Semibold" charset="0"/>
                <a:ea typeface="Open Sans Semibold" charset="0"/>
                <a:cs typeface="Open Sans Semibold" charset="0"/>
              </a:rPr>
              <a:t>Sharing</a:t>
            </a:r>
          </a:p>
          <a:p>
            <a:r>
              <a:rPr lang="en-US" sz="3200" b="1" dirty="0" smtClean="0">
                <a:latin typeface="Open Sans Semibold" charset="0"/>
                <a:ea typeface="Open Sans Semibold" charset="0"/>
                <a:cs typeface="Open Sans Semibold" charset="0"/>
              </a:rPr>
              <a:t>Content</a:t>
            </a:r>
            <a:endParaRPr lang="en-US" sz="3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44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465" y="170920"/>
            <a:ext cx="2110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Open Sans Semibold" charset="0"/>
                <a:ea typeface="Open Sans Semibold" charset="0"/>
                <a:cs typeface="Open Sans Semibold" charset="0"/>
              </a:rPr>
              <a:t>Sharing</a:t>
            </a:r>
          </a:p>
          <a:p>
            <a:r>
              <a:rPr lang="en-US" sz="3200" b="1" dirty="0" smtClean="0">
                <a:latin typeface="Open Sans Semibold" charset="0"/>
                <a:ea typeface="Open Sans Semibold" charset="0"/>
                <a:cs typeface="Open Sans Semibold" charset="0"/>
              </a:rPr>
              <a:t>Content</a:t>
            </a:r>
            <a:endParaRPr lang="en-US" sz="3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66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35023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What do we mean by</a:t>
            </a:r>
          </a:p>
          <a:p>
            <a:pPr algn="ctr"/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Social Media?</a:t>
            </a:r>
            <a:endParaRPr lang="en-US" sz="4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76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22040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Open Sans Semibold" charset="0"/>
                <a:ea typeface="Open Sans Semibold" charset="0"/>
                <a:cs typeface="Open Sans Semibold" charset="0"/>
              </a:rPr>
              <a:t>What ways can you share content?</a:t>
            </a:r>
            <a:endParaRPr lang="en-US" sz="24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647646"/>
              </p:ext>
            </p:extLst>
          </p:nvPr>
        </p:nvGraphicFramePr>
        <p:xfrm>
          <a:off x="1377534" y="740294"/>
          <a:ext cx="6388930" cy="339432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851205"/>
                <a:gridCol w="851205"/>
                <a:gridCol w="851205"/>
                <a:gridCol w="1203428"/>
                <a:gridCol w="851205"/>
                <a:gridCol w="851205"/>
                <a:gridCol w="929477"/>
              </a:tblGrid>
              <a:tr h="21214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Ways to share content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1 - 1 NON-TEMP</a:t>
                      </a:r>
                      <a:endParaRPr lang="de-DE" sz="1200" b="1" i="0" u="none" strike="noStrike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2145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1 - # PUB</a:t>
                      </a:r>
                      <a:endParaRPr lang="de-DE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1 - # PRI</a:t>
                      </a:r>
                      <a:endParaRPr lang="de-DE" sz="1200" b="1" i="0" u="none" strike="noStrike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1 - # PRI+</a:t>
                      </a:r>
                      <a:endParaRPr lang="de-DE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 dirty="0">
                          <a:effectLst/>
                        </a:rPr>
                        <a:t>1 - 1 TEMP</a:t>
                      </a:r>
                      <a:endParaRPr lang="de-DE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PRI NET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PUB NET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Facebook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Instagram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Snapchat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YouTube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Twitter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Periscope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Pintrerest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Houseparty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Texting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FaceTime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WhatsApp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Duo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Skype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1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Hangouts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385" marR="12385" marT="1238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61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35023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What ways can you</a:t>
            </a:r>
          </a:p>
          <a:p>
            <a:pPr algn="ctr"/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receive content?</a:t>
            </a:r>
            <a:endParaRPr lang="en-US" sz="4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24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465" y="170920"/>
            <a:ext cx="2110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Open Sans Semibold" charset="0"/>
                <a:ea typeface="Open Sans Semibold" charset="0"/>
                <a:cs typeface="Open Sans Semibold" charset="0"/>
              </a:rPr>
              <a:t>Receiving</a:t>
            </a:r>
          </a:p>
          <a:p>
            <a:r>
              <a:rPr lang="en-US" sz="3200" b="1" dirty="0" smtClean="0">
                <a:latin typeface="Open Sans Semibold" charset="0"/>
                <a:ea typeface="Open Sans Semibold" charset="0"/>
                <a:cs typeface="Open Sans Semibold" charset="0"/>
              </a:rPr>
              <a:t>Content</a:t>
            </a:r>
            <a:endParaRPr lang="en-US" sz="3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5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465" y="170920"/>
            <a:ext cx="2110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Open Sans Semibold" charset="0"/>
                <a:ea typeface="Open Sans Semibold" charset="0"/>
                <a:cs typeface="Open Sans Semibold" charset="0"/>
              </a:rPr>
              <a:t>Receiving</a:t>
            </a:r>
          </a:p>
          <a:p>
            <a:r>
              <a:rPr lang="en-US" sz="3200" b="1" dirty="0" smtClean="0">
                <a:latin typeface="Open Sans Semibold" charset="0"/>
                <a:ea typeface="Open Sans Semibold" charset="0"/>
                <a:cs typeface="Open Sans Semibold" charset="0"/>
              </a:rPr>
              <a:t>Content</a:t>
            </a:r>
            <a:endParaRPr lang="en-US" sz="3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526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465" y="170920"/>
            <a:ext cx="2110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Open Sans Semibold" charset="0"/>
                <a:ea typeface="Open Sans Semibold" charset="0"/>
                <a:cs typeface="Open Sans Semibold" charset="0"/>
              </a:rPr>
              <a:t>Receiving</a:t>
            </a:r>
          </a:p>
          <a:p>
            <a:r>
              <a:rPr lang="en-US" sz="3200" b="1" dirty="0" smtClean="0">
                <a:latin typeface="Open Sans Semibold" charset="0"/>
                <a:ea typeface="Open Sans Semibold" charset="0"/>
                <a:cs typeface="Open Sans Semibold" charset="0"/>
              </a:rPr>
              <a:t>Content</a:t>
            </a:r>
            <a:endParaRPr lang="en-US" sz="3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07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465" y="170920"/>
            <a:ext cx="2110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Open Sans Semibold" charset="0"/>
                <a:ea typeface="Open Sans Semibold" charset="0"/>
                <a:cs typeface="Open Sans Semibold" charset="0"/>
              </a:rPr>
              <a:t>Receiving</a:t>
            </a:r>
          </a:p>
          <a:p>
            <a:r>
              <a:rPr lang="en-US" sz="3200" b="1" dirty="0" smtClean="0">
                <a:latin typeface="Open Sans Semibold" charset="0"/>
                <a:ea typeface="Open Sans Semibold" charset="0"/>
                <a:cs typeface="Open Sans Semibold" charset="0"/>
              </a:rPr>
              <a:t>Content</a:t>
            </a:r>
            <a:endParaRPr lang="en-US" sz="3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66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465" y="170920"/>
            <a:ext cx="21108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Open Sans Semibold" charset="0"/>
                <a:ea typeface="Open Sans Semibold" charset="0"/>
                <a:cs typeface="Open Sans Semibold" charset="0"/>
              </a:rPr>
              <a:t>Receiving</a:t>
            </a:r>
          </a:p>
          <a:p>
            <a:r>
              <a:rPr lang="en-US" sz="3200" b="1" dirty="0" smtClean="0">
                <a:latin typeface="Open Sans Semibold" charset="0"/>
                <a:ea typeface="Open Sans Semibold" charset="0"/>
                <a:cs typeface="Open Sans Semibold" charset="0"/>
              </a:rPr>
              <a:t>Content</a:t>
            </a:r>
            <a:endParaRPr lang="en-US" sz="3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3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1" y="22040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Open Sans Semibold" charset="0"/>
                <a:ea typeface="Open Sans Semibold" charset="0"/>
                <a:cs typeface="Open Sans Semibold" charset="0"/>
              </a:rPr>
              <a:t>What ways can you receive content?</a:t>
            </a:r>
            <a:endParaRPr lang="en-US" sz="24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03816"/>
              </p:ext>
            </p:extLst>
          </p:nvPr>
        </p:nvGraphicFramePr>
        <p:xfrm>
          <a:off x="1473200" y="766688"/>
          <a:ext cx="6197601" cy="32512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825714"/>
                <a:gridCol w="825714"/>
                <a:gridCol w="825714"/>
                <a:gridCol w="1167389"/>
                <a:gridCol w="825714"/>
                <a:gridCol w="825714"/>
                <a:gridCol w="901642"/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Ways to receive content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1 - 1 NON-TEMP</a:t>
                      </a:r>
                      <a:endParaRPr lang="de-DE" sz="1200" b="1" i="0" u="none" strike="noStrike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PUB FEEDS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PRI NET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FR of FR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u="none" strike="noStrike">
                          <a:effectLst/>
                        </a:rPr>
                        <a:t>1 - 1 TEMP</a:t>
                      </a:r>
                      <a:endParaRPr lang="de-DE" sz="1200" b="1" i="0" u="none" strike="noStrike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PRI NET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PUB NET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</a:rPr>
                        <a:t>Facebook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Instagram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Snapchat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YouTube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Twitter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Periscope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Pintrerest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Houseparty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Texting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FaceTime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WhatsApp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Duo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Skype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Hangouts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>
                          <a:effectLst/>
                        </a:rPr>
                        <a:t> </a:t>
                      </a:r>
                      <a:endParaRPr lang="sk-SK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X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200" u="none" strike="noStrike" dirty="0">
                          <a:effectLst/>
                        </a:rPr>
                        <a:t> </a:t>
                      </a:r>
                      <a:endParaRPr lang="sk-SK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69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350237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Best Practices</a:t>
            </a:r>
            <a:endParaRPr lang="en-US" sz="4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6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35023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Internet Safety</a:t>
            </a:r>
          </a:p>
          <a:p>
            <a:pPr algn="ctr"/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Contract</a:t>
            </a:r>
            <a:endParaRPr lang="en-US" sz="4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4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6534" y="494258"/>
            <a:ext cx="78657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Georgia" charset="0"/>
                <a:ea typeface="Georgia" charset="0"/>
                <a:cs typeface="Georgia" charset="0"/>
              </a:rPr>
              <a:t>“Social </a:t>
            </a:r>
            <a:r>
              <a:rPr lang="en-US" sz="2800" i="1" dirty="0">
                <a:latin typeface="Georgia" charset="0"/>
                <a:ea typeface="Georgia" charset="0"/>
                <a:cs typeface="Georgia" charset="0"/>
              </a:rPr>
              <a:t>media are computer-mediated technologies that allow the creating and sharing of information, ideas, career interests and other forms of expression via virtual communities and networks</a:t>
            </a:r>
            <a:r>
              <a:rPr lang="en-US" sz="2800" i="1" dirty="0" smtClean="0">
                <a:latin typeface="Georgia" charset="0"/>
                <a:ea typeface="Georgia" charset="0"/>
                <a:cs typeface="Georgia" charset="0"/>
              </a:rPr>
              <a:t>.” </a:t>
            </a:r>
            <a:endParaRPr lang="en-US" sz="2800" i="1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534" y="2741027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Source: Wikipedia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5619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99" y="1397988"/>
            <a:ext cx="85543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ü"/>
            </a:pPr>
            <a:r>
              <a:rPr lang="en-US" sz="2400" dirty="0"/>
              <a:t>I agree to use only social networks that are first approved by my parent/guardian</a:t>
            </a:r>
            <a:r>
              <a:rPr lang="en-US" sz="2400" dirty="0" smtClean="0"/>
              <a:t>.</a:t>
            </a:r>
            <a:endParaRPr lang="en-US" sz="2400" dirty="0"/>
          </a:p>
          <a:p>
            <a:pPr marL="342900" indent="-342900">
              <a:buFont typeface="Wingdings" charset="2"/>
              <a:buChar char="ü"/>
            </a:pPr>
            <a:r>
              <a:rPr lang="en-US" sz="2400" dirty="0"/>
              <a:t>I agree to only add people to my social network friend/contact lists that have been approved by my parent/guardian</a:t>
            </a:r>
            <a:r>
              <a:rPr lang="en-US" sz="2400" dirty="0" smtClean="0"/>
              <a:t>.</a:t>
            </a:r>
            <a:endParaRPr lang="en-US" sz="2400" dirty="0"/>
          </a:p>
          <a:p>
            <a:pPr marL="342900" indent="-342900">
              <a:buFont typeface="Wingdings" charset="2"/>
              <a:buChar char="ü"/>
            </a:pPr>
            <a:r>
              <a:rPr lang="en-US" sz="2400" dirty="0"/>
              <a:t>I agree to allow my parent/guardian to review the security settings of all of my social network accounts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75873" y="409682"/>
            <a:ext cx="7763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…for example</a:t>
            </a:r>
            <a:endParaRPr lang="en-US" sz="4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05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99" y="1397988"/>
            <a:ext cx="85543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charset="2"/>
              <a:buChar char="ü"/>
            </a:pPr>
            <a:r>
              <a:rPr lang="en-US" sz="2400" dirty="0" smtClean="0">
                <a:latin typeface="Open Sans" charset="0"/>
                <a:ea typeface="Open Sans" charset="0"/>
                <a:cs typeface="Open Sans" charset="0"/>
              </a:rPr>
              <a:t>Keep computers in public locations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2400" dirty="0" smtClean="0">
                <a:latin typeface="Open Sans" charset="0"/>
                <a:ea typeface="Open Sans" charset="0"/>
                <a:cs typeface="Open Sans" charset="0"/>
              </a:rPr>
              <a:t>Charge mobile devices outside of bedrooms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2400" dirty="0" smtClean="0">
                <a:latin typeface="Open Sans" charset="0"/>
                <a:ea typeface="Open Sans" charset="0"/>
                <a:cs typeface="Open Sans" charset="0"/>
              </a:rPr>
              <a:t>Parents have the login information to all accounts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2400" dirty="0" smtClean="0">
                <a:latin typeface="Open Sans" charset="0"/>
                <a:ea typeface="Open Sans" charset="0"/>
                <a:cs typeface="Open Sans" charset="0"/>
              </a:rPr>
              <a:t>Monitor your children’s accounts, review their social connections and friend/follow them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2400" dirty="0" smtClean="0">
                <a:latin typeface="Open Sans" charset="0"/>
                <a:ea typeface="Open Sans" charset="0"/>
                <a:cs typeface="Open Sans" charset="0"/>
              </a:rPr>
              <a:t>Manage security settings on each account</a:t>
            </a:r>
            <a:endParaRPr lang="en-US" sz="24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5873" y="409682"/>
            <a:ext cx="7763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…more Best Practices</a:t>
            </a:r>
            <a:endParaRPr lang="en-US" sz="4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6" y="421337"/>
            <a:ext cx="715354" cy="7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uiExpand="1" build="p"/>
        </p:bldLst>
      </p:timing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99" y="1397988"/>
            <a:ext cx="85543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charset="2"/>
              <a:buChar char="ü"/>
            </a:pPr>
            <a:r>
              <a:rPr lang="en-US" sz="2400" dirty="0" smtClean="0">
                <a:latin typeface="Open Sans" charset="0"/>
                <a:ea typeface="Open Sans" charset="0"/>
                <a:cs typeface="Open Sans" charset="0"/>
              </a:rPr>
              <a:t>Be aware of their behaviors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2400" dirty="0" smtClean="0">
                <a:latin typeface="Open Sans" charset="0"/>
                <a:ea typeface="Open Sans" charset="0"/>
                <a:cs typeface="Open Sans" charset="0"/>
              </a:rPr>
              <a:t>Have similar expectations as you would in the real world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2400" dirty="0" smtClean="0">
                <a:latin typeface="Open Sans" charset="0"/>
                <a:ea typeface="Open Sans" charset="0"/>
                <a:cs typeface="Open Sans" charset="0"/>
              </a:rPr>
              <a:t>Inappropriate language in sharing or receiving content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2400" dirty="0" smtClean="0">
                <a:latin typeface="Open Sans" charset="0"/>
                <a:ea typeface="Open Sans" charset="0"/>
                <a:cs typeface="Open Sans" charset="0"/>
              </a:rPr>
              <a:t>Bullying or being bullied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2400" dirty="0" smtClean="0">
                <a:latin typeface="Open Sans" charset="0"/>
                <a:ea typeface="Open Sans" charset="0"/>
                <a:cs typeface="Open Sans" charset="0"/>
              </a:rPr>
              <a:t>Quickly changing their behavior when you come near</a:t>
            </a:r>
            <a:endParaRPr lang="en-US" sz="2400" dirty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5873" y="409682"/>
            <a:ext cx="7763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…more Best Practices</a:t>
            </a:r>
            <a:endParaRPr lang="en-US" sz="4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6" y="421337"/>
            <a:ext cx="715354" cy="7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82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35023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Internet Safety</a:t>
            </a:r>
          </a:p>
          <a:p>
            <a:pPr algn="ctr"/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Software Tools</a:t>
            </a:r>
            <a:endParaRPr lang="en-US" sz="4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29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1487714"/>
            <a:ext cx="3675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rPr>
              <a:t>www.x3watch.com</a:t>
            </a:r>
            <a:endParaRPr lang="en-US" sz="1800" dirty="0">
              <a:solidFill>
                <a:schemeClr val="accent4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33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" y="1301121"/>
            <a:ext cx="36486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rPr>
              <a:t>www.covenanteyes.com</a:t>
            </a:r>
            <a:endParaRPr lang="en-US" sz="1800" dirty="0">
              <a:solidFill>
                <a:schemeClr val="accent4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12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1910722"/>
            <a:ext cx="3675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rPr>
              <a:t>www.familytime.io</a:t>
            </a:r>
            <a:endParaRPr lang="en-US" sz="1800" dirty="0">
              <a:solidFill>
                <a:schemeClr val="accent4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29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099" y="1397988"/>
            <a:ext cx="85543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charset="2"/>
              <a:buChar char="ü"/>
            </a:pPr>
            <a:r>
              <a:rPr lang="en-US" sz="2400" dirty="0" smtClean="0">
                <a:latin typeface="Open Sans" charset="0"/>
                <a:ea typeface="Open Sans" charset="0"/>
                <a:cs typeface="Open Sans" charset="0"/>
              </a:rPr>
              <a:t>Norton Family Premier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2400" dirty="0" err="1" smtClean="0">
                <a:latin typeface="Open Sans" charset="0"/>
                <a:ea typeface="Open Sans" charset="0"/>
                <a:cs typeface="Open Sans" charset="0"/>
              </a:rPr>
              <a:t>PhoneSherif</a:t>
            </a:r>
            <a:r>
              <a:rPr lang="en-US" sz="2400" dirty="0" smtClean="0">
                <a:latin typeface="Open Sans" charset="0"/>
                <a:ea typeface="Open Sans" charset="0"/>
                <a:cs typeface="Open Sans" charset="0"/>
              </a:rPr>
              <a:t> 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2400" dirty="0" err="1" smtClean="0">
                <a:latin typeface="Open Sans" charset="0"/>
                <a:ea typeface="Open Sans" charset="0"/>
                <a:cs typeface="Open Sans" charset="0"/>
              </a:rPr>
              <a:t>Eset</a:t>
            </a:r>
            <a:r>
              <a:rPr lang="en-US" sz="2400" dirty="0" smtClean="0">
                <a:latin typeface="Open Sans" charset="0"/>
                <a:ea typeface="Open Sans" charset="0"/>
                <a:cs typeface="Open Sans" charset="0"/>
              </a:rPr>
              <a:t> Parental Control</a:t>
            </a:r>
          </a:p>
          <a:p>
            <a:pPr marL="571500" indent="-571500">
              <a:buFont typeface="Wingdings" charset="2"/>
              <a:buChar char="ü"/>
            </a:pPr>
            <a:r>
              <a:rPr lang="en-US" sz="2400" dirty="0" err="1" smtClean="0">
                <a:latin typeface="Open Sans" charset="0"/>
                <a:ea typeface="Open Sans" charset="0"/>
                <a:cs typeface="Open Sans" charset="0"/>
              </a:rPr>
              <a:t>Qustodio</a:t>
            </a:r>
            <a:r>
              <a:rPr lang="en-US" sz="2400" dirty="0" smtClean="0">
                <a:latin typeface="Open Sans" charset="0"/>
                <a:ea typeface="Open Sans" charset="0"/>
                <a:cs typeface="Open Sans" charset="0"/>
              </a:rPr>
              <a:t> for Families Premium</a:t>
            </a:r>
          </a:p>
          <a:p>
            <a:pPr marL="571500" indent="-571500">
              <a:buFont typeface="Wingdings" charset="2"/>
              <a:buChar char="ü"/>
            </a:pPr>
            <a:endParaRPr lang="en-US" sz="2400" dirty="0">
              <a:latin typeface="Open Sans" charset="0"/>
              <a:ea typeface="Open Sans" charset="0"/>
              <a:cs typeface="Open Sans" charset="0"/>
            </a:endParaRPr>
          </a:p>
          <a:p>
            <a:r>
              <a:rPr lang="en-US" sz="2400" dirty="0" smtClean="0">
                <a:latin typeface="Open Sans" charset="0"/>
                <a:ea typeface="Open Sans" charset="0"/>
                <a:cs typeface="Open Sans" charset="0"/>
              </a:rPr>
              <a:t>Tom’s Guide: </a:t>
            </a:r>
            <a:r>
              <a:rPr lang="en-US" sz="2400" dirty="0" smtClean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rPr>
              <a:t>http</a:t>
            </a:r>
            <a:r>
              <a:rPr lang="en-US" sz="2400" dirty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rPr>
              <a:t>://</a:t>
            </a:r>
            <a:r>
              <a:rPr lang="en-US" sz="2400" dirty="0" err="1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rPr>
              <a:t>bit.ly</a:t>
            </a:r>
            <a:r>
              <a:rPr lang="en-US" sz="2400" dirty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rPr>
              <a:t>/guide-apps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75873" y="409682"/>
            <a:ext cx="77638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…some other options</a:t>
            </a:r>
            <a:endParaRPr lang="en-US" sz="4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6" y="421337"/>
            <a:ext cx="715354" cy="7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1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5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0" presetClass="entr" presetSubtype="0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" dur="10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8" presetID="10" presetClass="entr" presetSubtype="0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10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22" presetID="10" presetClass="entr" presetSubtype="0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26" presetID="10" presetClass="entr" presetSubtype="0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5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uiExpand="1" build="p"/>
        </p:bldLst>
      </p:timing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350237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rPr>
              <a:t>http://</a:t>
            </a:r>
            <a:r>
              <a:rPr lang="en-US" sz="4200" dirty="0" err="1" smtClean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rPr>
              <a:t>guide.andysmith.ca</a:t>
            </a:r>
            <a:endParaRPr lang="en-US" sz="4200" dirty="0">
              <a:solidFill>
                <a:schemeClr val="accent4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" y="220241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Open Sans" charset="0"/>
                <a:ea typeface="Open Sans" charset="0"/>
                <a:cs typeface="Open Sans" charset="0"/>
              </a:rPr>
              <a:t>Online Resources, Downloads &amp; Links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02363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Open Sans" charset="0"/>
                <a:ea typeface="Open Sans" charset="0"/>
                <a:cs typeface="Open Sans" charset="0"/>
              </a:rPr>
              <a:t>Follow me on Instagram or Twitter</a:t>
            </a:r>
          </a:p>
          <a:p>
            <a:pPr algn="ctr"/>
            <a:r>
              <a:rPr lang="en-US" sz="1800" dirty="0" smtClean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rPr>
              <a:t>@</a:t>
            </a:r>
            <a:r>
              <a:rPr lang="en-US" sz="1800" dirty="0" err="1" smtClean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rPr>
              <a:t>youthpoint</a:t>
            </a:r>
            <a:endParaRPr lang="en-US" sz="1800" dirty="0" smtClean="0">
              <a:solidFill>
                <a:schemeClr val="accent4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02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902367"/>
            <a:ext cx="278985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Open Sans" charset="0"/>
                <a:ea typeface="Open Sans" charset="0"/>
                <a:cs typeface="Open Sans" charset="0"/>
              </a:rPr>
              <a:t>Looking for a great adventure for your children this summer?</a:t>
            </a:r>
          </a:p>
          <a:p>
            <a:pPr algn="ctr"/>
            <a:endParaRPr lang="en-US" sz="2000" dirty="0">
              <a:latin typeface="Open Sans" charset="0"/>
              <a:ea typeface="Open Sans" charset="0"/>
              <a:cs typeface="Open Sans" charset="0"/>
            </a:endParaRPr>
          </a:p>
          <a:p>
            <a:pPr algn="ctr"/>
            <a:r>
              <a:rPr lang="en-US" sz="2000" dirty="0" smtClean="0">
                <a:latin typeface="Open Sans" charset="0"/>
                <a:ea typeface="Open Sans" charset="0"/>
                <a:cs typeface="Open Sans" charset="0"/>
              </a:rPr>
              <a:t>Check out</a:t>
            </a:r>
          </a:p>
          <a:p>
            <a:pPr algn="ctr"/>
            <a:r>
              <a:rPr lang="en-US" sz="2000" dirty="0" smtClean="0">
                <a:latin typeface="Open Sans" charset="0"/>
                <a:ea typeface="Open Sans" charset="0"/>
                <a:cs typeface="Open Sans" charset="0"/>
              </a:rPr>
              <a:t>Medeba</a:t>
            </a:r>
          </a:p>
          <a:p>
            <a:pPr algn="ctr"/>
            <a:endParaRPr lang="en-US" sz="2000" dirty="0">
              <a:latin typeface="Open Sans" charset="0"/>
              <a:ea typeface="Open Sans" charset="0"/>
              <a:cs typeface="Open Sans" charset="0"/>
            </a:endParaRPr>
          </a:p>
          <a:p>
            <a:pPr algn="ctr"/>
            <a:r>
              <a:rPr lang="en-US" sz="2000" dirty="0" err="1" smtClean="0">
                <a:solidFill>
                  <a:schemeClr val="accent4"/>
                </a:solidFill>
                <a:latin typeface="Open Sans" charset="0"/>
                <a:ea typeface="Open Sans" charset="0"/>
                <a:cs typeface="Open Sans" charset="0"/>
              </a:rPr>
              <a:t>Medeba.com</a:t>
            </a:r>
            <a:endParaRPr lang="en-US" sz="2000" dirty="0">
              <a:solidFill>
                <a:schemeClr val="accent4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21420000">
            <a:off x="5290457" y="4310743"/>
            <a:ext cx="20220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Yes, this is a shameless plug</a:t>
            </a:r>
            <a:r>
              <a:rPr lang="is-IS" sz="1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…</a:t>
            </a:r>
            <a:endParaRPr lang="en-US" sz="12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5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6534" y="494258"/>
            <a:ext cx="78657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Open Sans" charset="0"/>
                <a:ea typeface="Open Sans" charset="0"/>
                <a:cs typeface="Open Sans" charset="0"/>
              </a:rPr>
              <a:t>Virtual communities and networks designed to share and receive content socially with friends and family, as well as people we don’t know.</a:t>
            </a:r>
          </a:p>
          <a:p>
            <a:endParaRPr lang="en-US" sz="2400" dirty="0">
              <a:latin typeface="Open Sans" charset="0"/>
              <a:ea typeface="Open Sans" charset="0"/>
              <a:cs typeface="Open Sans" charset="0"/>
            </a:endParaRPr>
          </a:p>
          <a:p>
            <a:r>
              <a:rPr lang="en-US" sz="2400" dirty="0" smtClean="0">
                <a:latin typeface="Open Sans" charset="0"/>
                <a:ea typeface="Open Sans" charset="0"/>
                <a:cs typeface="Open Sans" charset="0"/>
              </a:rPr>
              <a:t>These communities may be available through any internet-connected device such as a phone, iPod Touch, tablet, computer, </a:t>
            </a:r>
            <a:r>
              <a:rPr lang="en-US" sz="2400" smtClean="0">
                <a:latin typeface="Open Sans" charset="0"/>
                <a:ea typeface="Open Sans" charset="0"/>
                <a:cs typeface="Open Sans" charset="0"/>
              </a:rPr>
              <a:t>gaming console </a:t>
            </a:r>
            <a:r>
              <a:rPr lang="en-US" sz="2400" dirty="0" smtClean="0">
                <a:latin typeface="Open Sans" charset="0"/>
                <a:ea typeface="Open Sans" charset="0"/>
                <a:cs typeface="Open Sans" charset="0"/>
              </a:rPr>
              <a:t>or smart TV.</a:t>
            </a:r>
            <a:endParaRPr lang="en-US" sz="2400" dirty="0"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71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35023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Questions &amp;</a:t>
            </a:r>
          </a:p>
          <a:p>
            <a:pPr algn="ctr"/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Answers</a:t>
            </a:r>
            <a:endParaRPr lang="en-US" sz="4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93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350237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Thanks</a:t>
            </a:r>
            <a:r>
              <a:rPr lang="is-I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…</a:t>
            </a:r>
            <a:endParaRPr lang="en-US" sz="4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47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1350237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Social Media we </a:t>
            </a:r>
            <a:r>
              <a:rPr lang="en-US" sz="4200" b="1" smtClean="0">
                <a:latin typeface="Open Sans Semibold" charset="0"/>
                <a:ea typeface="Open Sans Semibold" charset="0"/>
                <a:cs typeface="Open Sans Semibold" charset="0"/>
              </a:rPr>
              <a:t>are </a:t>
            </a:r>
          </a:p>
          <a:p>
            <a:pPr algn="ctr"/>
            <a:r>
              <a:rPr lang="en-US" sz="4200" b="1" dirty="0" smtClean="0">
                <a:latin typeface="Open Sans Semibold" charset="0"/>
                <a:ea typeface="Open Sans Semibold" charset="0"/>
                <a:cs typeface="Open Sans Semibold" charset="0"/>
              </a:rPr>
              <a:t>going to focus on today</a:t>
            </a:r>
            <a:endParaRPr lang="en-US" sz="42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6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9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9876" y="1657884"/>
            <a:ext cx="136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Open Sans Semibold" charset="0"/>
                <a:ea typeface="Open Sans Semibold" charset="0"/>
                <a:cs typeface="Open Sans Semibold" charset="0"/>
              </a:rPr>
              <a:t>Instagram</a:t>
            </a:r>
            <a:endParaRPr lang="en-US" sz="18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3577" y="1659747"/>
            <a:ext cx="136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Open Sans Semibold" charset="0"/>
                <a:ea typeface="Open Sans Semibold" charset="0"/>
                <a:cs typeface="Open Sans Semibold" charset="0"/>
              </a:rPr>
              <a:t>Snapchat</a:t>
            </a:r>
            <a:endParaRPr lang="en-US" sz="18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3096" y="1657884"/>
            <a:ext cx="136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Open Sans Semibold" charset="0"/>
                <a:ea typeface="Open Sans Semibold" charset="0"/>
                <a:cs typeface="Open Sans Semibold" charset="0"/>
              </a:rPr>
              <a:t>Facebook</a:t>
            </a:r>
            <a:endParaRPr lang="en-US" sz="18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6797" y="1657884"/>
            <a:ext cx="1367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Open Sans Semibold" charset="0"/>
                <a:ea typeface="Open Sans Semibold" charset="0"/>
                <a:cs typeface="Open Sans Semibold" charset="0"/>
              </a:rPr>
              <a:t>YouTube</a:t>
            </a:r>
            <a:endParaRPr lang="en-US" sz="1800" b="1" dirty="0">
              <a:latin typeface="Open Sans Semibold" charset="0"/>
              <a:ea typeface="Open Sans Semibold" charset="0"/>
              <a:cs typeface="Open Sa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0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1948</TotalTime>
  <Words>840</Words>
  <Application>Microsoft Macintosh PowerPoint</Application>
  <PresentationFormat>On-screen Show (16:9)</PresentationFormat>
  <Paragraphs>502</Paragraphs>
  <Slides>62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Calibri</vt:lpstr>
      <vt:lpstr>Calibri Light</vt:lpstr>
      <vt:lpstr>Georgia</vt:lpstr>
      <vt:lpstr>Open Sans</vt:lpstr>
      <vt:lpstr>Open Sans Semibold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61</cp:revision>
  <dcterms:created xsi:type="dcterms:W3CDTF">2016-11-26T15:29:27Z</dcterms:created>
  <dcterms:modified xsi:type="dcterms:W3CDTF">2016-12-02T16:25:50Z</dcterms:modified>
</cp:coreProperties>
</file>